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5"/>
  </p:normalViewPr>
  <p:slideViewPr>
    <p:cSldViewPr snapToGrid="0" snapToObjects="1">
      <p:cViewPr>
        <p:scale>
          <a:sx n="97" d="100"/>
          <a:sy n="97" d="100"/>
        </p:scale>
        <p:origin x="116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31T06:09:27.2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58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82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347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88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039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378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896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43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70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70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6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3.us.cloud-object-storage.appdomain.cloud/cf-courses-data/CognitiveClass/DP0701EN/version-2/Data-Collisions.csv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3609E-FD85-4AFE-A71D-51231497E1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60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F806D-EB1B-9D49-8B83-6BBF895BB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" y="4553712"/>
            <a:ext cx="10908792" cy="1069848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Severity of Car Accidents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541B49-16BC-744D-ADC6-9858276D3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5678424"/>
            <a:ext cx="10908792" cy="548640"/>
          </a:xfrm>
        </p:spPr>
        <p:txBody>
          <a:bodyPr anchor="ctr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Abdulla Eid</a:t>
            </a:r>
          </a:p>
        </p:txBody>
      </p:sp>
    </p:spTree>
    <p:extLst>
      <p:ext uri="{BB962C8B-B14F-4D97-AF65-F5344CB8AC3E}">
        <p14:creationId xmlns:p14="http://schemas.microsoft.com/office/powerpoint/2010/main" val="21383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7274B-6FB3-1D47-9634-F79AA0FC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37775-F5E4-EB47-B987-3ACB2DE6D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were split into 80% training dataset and 20% testing dataset</a:t>
            </a:r>
          </a:p>
          <a:p>
            <a:r>
              <a:rPr lang="en-US" dirty="0"/>
              <a:t>3 main models were built and trained using the data set with the attribute mentioned the previous slides, namely K-nearest neighbor, decision tree, and logistic regression. </a:t>
            </a:r>
          </a:p>
          <a:p>
            <a:r>
              <a:rPr lang="en-US" dirty="0"/>
              <a:t>3 metrics were calculated for each model (F1-score, </a:t>
            </a:r>
            <a:r>
              <a:rPr lang="en-US" dirty="0" err="1"/>
              <a:t>Jaccord</a:t>
            </a:r>
            <a:r>
              <a:rPr lang="en-US" dirty="0"/>
              <a:t>, and </a:t>
            </a:r>
            <a:r>
              <a:rPr lang="en-US" dirty="0" err="1"/>
              <a:t>LogLoss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0554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5AEE7-A45E-7B46-AFBD-F281F22FF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of the ML models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73DBF8EA-79DF-FE4C-9A56-CB25A0F92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4622" y="2037351"/>
            <a:ext cx="6262756" cy="2561154"/>
          </a:xfrm>
        </p:spPr>
      </p:pic>
    </p:spTree>
    <p:extLst>
      <p:ext uri="{BB962C8B-B14F-4D97-AF65-F5344CB8AC3E}">
        <p14:creationId xmlns:p14="http://schemas.microsoft.com/office/powerpoint/2010/main" val="4037094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F008-BC8F-7449-A431-9062F1A8D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F7EDE-FF06-3444-B378-613566516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Severity of an accident depends mainly on wet road conditions.</a:t>
            </a:r>
          </a:p>
          <a:p>
            <a:r>
              <a:rPr lang="en-US" dirty="0"/>
              <a:t>Severity of an accident depends on rainy and overcast weather condition the most and happens in the intersections related road.</a:t>
            </a:r>
          </a:p>
          <a:p>
            <a:r>
              <a:rPr lang="en-US" dirty="0"/>
              <a:t>If an accident happened in the rear part of the car, the severity of the injury is most likely to happen</a:t>
            </a:r>
          </a:p>
          <a:p>
            <a:r>
              <a:rPr lang="en-US" dirty="0"/>
              <a:t>The built model can predict the severity of an accident given the factors of the road condition, weather condition, junction type, collision type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7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4EAC-2E69-7A4D-9EAA-32F85D1B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847F0-EC2F-AC4B-9EDC-B8064D3D1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 accidents cost millions of lives loss and billions of money loss every year.</a:t>
            </a:r>
          </a:p>
          <a:p>
            <a:r>
              <a:rPr lang="en-US" dirty="0"/>
              <a:t> The severity of a car accident is the most important factor in categorizing car accidents</a:t>
            </a:r>
            <a:r>
              <a:rPr lang="en-GB" dirty="0"/>
              <a:t> </a:t>
            </a:r>
          </a:p>
          <a:p>
            <a:r>
              <a:rPr lang="en-US" dirty="0"/>
              <a:t>Determining the severity of a car accident will include the location of the accident, weather conditions, car speeding, road conditions, number of people and vehicles involved in the accident</a:t>
            </a:r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097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757A-6C42-2343-9201-DE6250C2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98360-825A-BE47-B766-28FB56442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for this project has been provided by the Seattle Police Department and recorded by Traffic Records which has been shared to us via link by Coursera</a:t>
            </a:r>
            <a:r>
              <a:rPr lang="en-GB" dirty="0"/>
              <a:t> </a:t>
            </a:r>
          </a:p>
          <a:p>
            <a:r>
              <a:rPr lang="en-US" dirty="0"/>
              <a:t>A detailed data base of car accidents that happened in Seattle from 2004 till now can be found </a:t>
            </a:r>
            <a:r>
              <a:rPr lang="en-US" u="sng" dirty="0">
                <a:hlinkClick r:id="rId2"/>
              </a:rPr>
              <a:t>here</a:t>
            </a:r>
            <a:r>
              <a:rPr lang="en-US" dirty="0"/>
              <a:t>. </a:t>
            </a:r>
          </a:p>
          <a:p>
            <a:r>
              <a:rPr lang="en-US" dirty="0"/>
              <a:t>There are 194673 observations in the file with a target attribute is the severity of the accident which is categorial variable with only two values, 1 for moderate and 2 for severe</a:t>
            </a:r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11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3C46F-A340-5E43-B0F2-9D1EC34B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600"/>
              <a:t>Feature Selection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A7A537"/>
          </a:solidFill>
          <a:ln w="38100" cap="rnd">
            <a:solidFill>
              <a:srgbClr val="A7A53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5678A-4273-4247-A8CF-1DFBD3376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dirty="0"/>
              <a:t>Target variable is SEVERITYCODE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F4E457-B545-0645-A09D-75AA122A0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042962"/>
              </p:ext>
            </p:extLst>
          </p:nvPr>
        </p:nvGraphicFramePr>
        <p:xfrm>
          <a:off x="630936" y="657428"/>
          <a:ext cx="5458968" cy="5543150"/>
        </p:xfrm>
        <a:graphic>
          <a:graphicData uri="http://schemas.openxmlformats.org/drawingml/2006/table">
            <a:tbl>
              <a:tblPr firstRow="1" firstCol="1" bandRow="1"/>
              <a:tblGrid>
                <a:gridCol w="2538268">
                  <a:extLst>
                    <a:ext uri="{9D8B030D-6E8A-4147-A177-3AD203B41FA5}">
                      <a16:colId xmlns:a16="http://schemas.microsoft.com/office/drawing/2014/main" val="4269619343"/>
                    </a:ext>
                  </a:extLst>
                </a:gridCol>
                <a:gridCol w="2920700">
                  <a:extLst>
                    <a:ext uri="{9D8B030D-6E8A-4147-A177-3AD203B41FA5}">
                      <a16:colId xmlns:a16="http://schemas.microsoft.com/office/drawing/2014/main" val="1925146951"/>
                    </a:ext>
                  </a:extLst>
                </a:gridCol>
              </a:tblGrid>
              <a:tr h="301433"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Feature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Meaning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273354"/>
                  </a:ext>
                </a:extLst>
              </a:tr>
              <a:tr h="542177"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SEVERITYCODE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severity of the accident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227957"/>
                  </a:ext>
                </a:extLst>
              </a:tr>
              <a:tr h="542177"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x coordinate of the accident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918190"/>
                  </a:ext>
                </a:extLst>
              </a:tr>
              <a:tr h="542177"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y coordinate of the accident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841585"/>
                  </a:ext>
                </a:extLst>
              </a:tr>
              <a:tr h="542177"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ROADCOND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condition of the road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540305"/>
                  </a:ext>
                </a:extLst>
              </a:tr>
              <a:tr h="301433"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WEATHER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weather condition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1995"/>
                  </a:ext>
                </a:extLst>
              </a:tr>
              <a:tr h="782922"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JUNCTIONTYPE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type of the junction where the accident took place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890774"/>
                  </a:ext>
                </a:extLst>
              </a:tr>
              <a:tr h="301433"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PERSONCOUNT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 of people involved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543228"/>
                  </a:ext>
                </a:extLst>
              </a:tr>
              <a:tr h="301433"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VEHCOUNT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955402"/>
                  </a:ext>
                </a:extLst>
              </a:tr>
              <a:tr h="301433"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INCDATE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Date of the accident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8429134"/>
                  </a:ext>
                </a:extLst>
              </a:tr>
              <a:tr h="782922"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ADDTYPE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Type of the address (Alley, Block, Intersection)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15450"/>
                  </a:ext>
                </a:extLst>
              </a:tr>
              <a:tr h="301433"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COLLISIONTYPE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effectLst/>
                          <a:latin typeface="Palatino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Collision Type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279" marR="90279" marT="125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794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649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209F1-E1DA-054F-ABA6-38A424E50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b="1"/>
              <a:t>The target variable</a:t>
            </a:r>
            <a:r>
              <a:rPr lang="en-US" sz="8000"/>
              <a:t> 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A7A537"/>
          </a:solidFill>
          <a:ln w="38100" cap="rnd">
            <a:solidFill>
              <a:srgbClr val="A7A53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evice, clock&#10;&#10;Description automatically generated">
            <a:extLst>
              <a:ext uri="{FF2B5EF4-FFF2-40B4-BE49-F238E27FC236}">
                <a16:creationId xmlns:a16="http://schemas.microsoft.com/office/drawing/2014/main" id="{3B5F0F55-C481-D641-B148-1E43613B6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19" r="2" b="1430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9276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8FE3C-9749-6C48-85E0-E5E29759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Relationship between Severity and Road Conditions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50653-8613-6A40-ABD3-78DC29B55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in Figure below we notice that the most two road conditions with incidents are Wet(30%) and Dry(70%). To some extend, we would expect more sever injuries associated with the wet road conditions. </a:t>
            </a:r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142557-6EA1-034C-BFA9-2CBA50493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13" y="2746513"/>
            <a:ext cx="9144000" cy="411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54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2ACB9-B7B1-024F-BDDD-4CC221C4C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Relationship between Severity and Weather Conditions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8EB99-69AB-2D42-907F-DFE054905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sever injuries happen in the clear weather (60%) while that in the raining or overcast is only accountable for 40%. 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7FE217-D922-6246-8BDF-EF8C6BDB4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1690688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09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6452-77E1-A849-A586-A2963F78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Relationship between Severity and Junction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EB8B2-7DBD-6D4D-894B-71241D7FB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severe injuries occur in intersection and intersection related junction or in the driveway</a:t>
            </a:r>
            <a:r>
              <a:rPr lang="en-GB" dirty="0"/>
              <a:t> 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F41902-9328-1545-A3D7-69D0F45AB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09" y="2072379"/>
            <a:ext cx="9144000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54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487D-CD72-EF40-9054-A18F97A33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Relationship between Severity and Collision Type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143AF-17A7-CB49-B582-F3176CFA9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Accidents involve pedestrians and bicyclists result in severe injuries. In addition, rear-end and angles accidents are also sever accidents. </a:t>
            </a:r>
            <a:endParaRPr lang="en-GB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86D885-49E8-2846-AAA7-E0450803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11206"/>
            <a:ext cx="9144000" cy="41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3953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RegularSeed_2SEEDS">
      <a:dk1>
        <a:srgbClr val="000000"/>
      </a:dk1>
      <a:lt1>
        <a:srgbClr val="FFFFFF"/>
      </a:lt1>
      <a:dk2>
        <a:srgbClr val="243B41"/>
      </a:dk2>
      <a:lt2>
        <a:srgbClr val="E5E5EA"/>
      </a:lt2>
      <a:accent1>
        <a:srgbClr val="A7A537"/>
      </a:accent1>
      <a:accent2>
        <a:srgbClr val="C3904D"/>
      </a:accent2>
      <a:accent3>
        <a:srgbClr val="81AC43"/>
      </a:accent3>
      <a:accent4>
        <a:srgbClr val="3BB1A3"/>
      </a:accent4>
      <a:accent5>
        <a:srgbClr val="4DA1C3"/>
      </a:accent5>
      <a:accent6>
        <a:srgbClr val="4062B3"/>
      </a:accent6>
      <a:hlink>
        <a:srgbClr val="7879D2"/>
      </a:hlink>
      <a:folHlink>
        <a:srgbClr val="828282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505</Words>
  <Application>Microsoft Macintosh PowerPoint</Application>
  <PresentationFormat>Widescreen</PresentationFormat>
  <Paragraphs>55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Palatino</vt:lpstr>
      <vt:lpstr>The Hand Bold</vt:lpstr>
      <vt:lpstr>The Serif Hand Black</vt:lpstr>
      <vt:lpstr>SketchyVTI</vt:lpstr>
      <vt:lpstr>Severity of Car Accidents</vt:lpstr>
      <vt:lpstr>Background</vt:lpstr>
      <vt:lpstr>Data Set</vt:lpstr>
      <vt:lpstr>Feature Selection</vt:lpstr>
      <vt:lpstr>The target variable </vt:lpstr>
      <vt:lpstr>Relationship between Severity and Road Conditions</vt:lpstr>
      <vt:lpstr>Relationship between Severity and Weather Conditions</vt:lpstr>
      <vt:lpstr>Relationship between Severity and Junction Types</vt:lpstr>
      <vt:lpstr>Relationship between Severity and Collision Type </vt:lpstr>
      <vt:lpstr>Predicated Models</vt:lpstr>
      <vt:lpstr>Accuracy of the ML models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Severity of Car Accidents</dc:title>
  <dc:creator>Dr. ABDULLA EID</dc:creator>
  <cp:lastModifiedBy>Dr. ABDULLA EID</cp:lastModifiedBy>
  <cp:revision>9</cp:revision>
  <dcterms:created xsi:type="dcterms:W3CDTF">2020-08-31T06:10:29Z</dcterms:created>
  <dcterms:modified xsi:type="dcterms:W3CDTF">2020-08-31T06:21:29Z</dcterms:modified>
</cp:coreProperties>
</file>